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280" r:id="rId6"/>
    <p:sldId id="285" r:id="rId7"/>
    <p:sldId id="288" r:id="rId8"/>
    <p:sldId id="291" r:id="rId9"/>
    <p:sldId id="292" r:id="rId10"/>
    <p:sldId id="307" r:id="rId11"/>
    <p:sldId id="308" r:id="rId12"/>
    <p:sldId id="310" r:id="rId13"/>
    <p:sldId id="309" r:id="rId14"/>
    <p:sldId id="297" r:id="rId15"/>
    <p:sldId id="298" r:id="rId16"/>
    <p:sldId id="301" r:id="rId17"/>
    <p:sldId id="302" r:id="rId18"/>
    <p:sldId id="303" r:id="rId19"/>
    <p:sldId id="299" r:id="rId20"/>
    <p:sldId id="295" r:id="rId21"/>
    <p:sldId id="300" r:id="rId22"/>
    <p:sldId id="312" r:id="rId23"/>
  </p:sldIdLst>
  <p:sldSz cx="24387175" cy="13716000"/>
  <p:notesSz cx="6858000" cy="9144000"/>
  <p:embeddedFontLst>
    <p:embeddedFont>
      <p:font typeface="Adelle PE" panose="02000503060000020004" charset="0"/>
      <p:regular r:id="rId26"/>
      <p:bold r:id="rId27"/>
      <p:italic r:id="rId28"/>
      <p:boldItalic r:id="rId29"/>
    </p:embeddedFont>
    <p:embeddedFont>
      <p:font typeface="Apres Thin" panose="0200040203000002000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78200"/>
    <a:srgbClr val="143B75"/>
    <a:srgbClr val="B45724"/>
    <a:srgbClr val="485F7B"/>
    <a:srgbClr val="E78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CC0D2-54BE-43CD-5721-D2FACE0F6CB6}" v="271" dt="2022-03-15T17:56:39.598"/>
    <p1510:client id="{1870F1AD-457D-3749-8AB4-5C1D8BC6E48E}" v="87" dt="2022-03-11T21:20:31.656"/>
    <p1510:client id="{34910EF2-6690-47AC-191A-A306184FDC4E}" v="578" dt="2022-03-11T15:23:09.006"/>
    <p1510:client id="{45B55853-86E8-B8B0-36B9-4152A87572BA}" v="12" dt="2022-03-17T17:38:21.215"/>
    <p1510:client id="{5C87FF13-6E41-4CCB-B482-DD790FC5D0BA}" v="15" dt="2022-03-17T17:58:01.282"/>
    <p1510:client id="{85B88755-6B72-3F28-B1CD-C6BFF5E8411E}" v="398" dt="2022-03-10T21:23:26.462"/>
    <p1510:client id="{D0303710-50E0-DE67-374A-1D9BA6FB1263}" v="88" dt="2022-03-16T19:51:18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320"/>
        <p:guide pos="768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F0C40F-B891-5F4C-861A-21AB4035DEF8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BEE75F-74BC-AB4D-BA32-69F200B5467E}">
      <dgm:prSet phldrT="[Text]" custT="1"/>
      <dgm:spPr/>
      <dgm:t>
        <a:bodyPr/>
        <a:lstStyle/>
        <a:p>
          <a:r>
            <a:rPr lang="en-US" sz="5400"/>
            <a:t>  Mental </a:t>
          </a:r>
        </a:p>
        <a:p>
          <a:r>
            <a:rPr lang="en-US" sz="5400"/>
            <a:t>Health</a:t>
          </a:r>
        </a:p>
      </dgm:t>
    </dgm:pt>
    <dgm:pt modelId="{50A9D160-53D2-9C4B-9CC2-27F6251C1282}" type="parTrans" cxnId="{25086F2C-4FB2-0649-90B1-FADF06D88087}">
      <dgm:prSet/>
      <dgm:spPr/>
      <dgm:t>
        <a:bodyPr/>
        <a:lstStyle/>
        <a:p>
          <a:endParaRPr lang="en-US"/>
        </a:p>
      </dgm:t>
    </dgm:pt>
    <dgm:pt modelId="{8628E83F-A14B-E948-AAAD-6C6C525E7BE6}" type="sibTrans" cxnId="{25086F2C-4FB2-0649-90B1-FADF06D88087}">
      <dgm:prSet/>
      <dgm:spPr>
        <a:solidFill>
          <a:srgbClr val="E78200"/>
        </a:solidFill>
      </dgm:spPr>
      <dgm:t>
        <a:bodyPr/>
        <a:lstStyle/>
        <a:p>
          <a:endParaRPr lang="en-US"/>
        </a:p>
      </dgm:t>
    </dgm:pt>
    <dgm:pt modelId="{05E56137-629B-9247-9E77-E44C88596206}">
      <dgm:prSet phldrT="[Text]" custT="1"/>
      <dgm:spPr/>
      <dgm:t>
        <a:bodyPr/>
        <a:lstStyle/>
        <a:p>
          <a:pPr rtl="0"/>
          <a:r>
            <a:rPr lang="en-US" sz="5400"/>
            <a:t>College</a:t>
          </a:r>
          <a:r>
            <a:rPr lang="en-US" sz="5400">
              <a:latin typeface="Calibri" panose="020F0502020204030204"/>
            </a:rPr>
            <a:t> Success</a:t>
          </a:r>
        </a:p>
      </dgm:t>
    </dgm:pt>
    <dgm:pt modelId="{B4B0FF22-45C2-834D-A2EB-9D527A931CCF}" type="parTrans" cxnId="{C195B899-D013-CA41-A39C-27AE8E797B40}">
      <dgm:prSet/>
      <dgm:spPr/>
      <dgm:t>
        <a:bodyPr/>
        <a:lstStyle/>
        <a:p>
          <a:endParaRPr lang="en-US"/>
        </a:p>
      </dgm:t>
    </dgm:pt>
    <dgm:pt modelId="{4C9AE6BD-3727-1E48-8132-CAE93BE842CF}" type="sibTrans" cxnId="{C195B899-D013-CA41-A39C-27AE8E797B40}">
      <dgm:prSet/>
      <dgm:spPr>
        <a:solidFill>
          <a:srgbClr val="E78200"/>
        </a:solidFill>
      </dgm:spPr>
      <dgm:t>
        <a:bodyPr/>
        <a:lstStyle/>
        <a:p>
          <a:endParaRPr lang="en-US"/>
        </a:p>
      </dgm:t>
    </dgm:pt>
    <dgm:pt modelId="{98A07785-685A-794F-909B-2705689B0BAD}" type="pres">
      <dgm:prSet presAssocID="{97F0C40F-B891-5F4C-861A-21AB4035DEF8}" presName="cycle" presStyleCnt="0">
        <dgm:presLayoutVars>
          <dgm:dir/>
          <dgm:resizeHandles val="exact"/>
        </dgm:presLayoutVars>
      </dgm:prSet>
      <dgm:spPr/>
    </dgm:pt>
    <dgm:pt modelId="{B9450257-3B57-3F48-8B28-242D0AEF9B12}" type="pres">
      <dgm:prSet presAssocID="{0CBEE75F-74BC-AB4D-BA32-69F200B5467E}" presName="dummy" presStyleCnt="0"/>
      <dgm:spPr/>
    </dgm:pt>
    <dgm:pt modelId="{885871FC-F727-564D-86D7-A338A80E1AB6}" type="pres">
      <dgm:prSet presAssocID="{0CBEE75F-74BC-AB4D-BA32-69F200B5467E}" presName="node" presStyleLbl="revTx" presStyleIdx="0" presStyleCnt="2" custScaleX="177683">
        <dgm:presLayoutVars>
          <dgm:bulletEnabled val="1"/>
        </dgm:presLayoutVars>
      </dgm:prSet>
      <dgm:spPr/>
    </dgm:pt>
    <dgm:pt modelId="{10C6F4E3-FD6E-184F-B6A0-635B22BAB80A}" type="pres">
      <dgm:prSet presAssocID="{8628E83F-A14B-E948-AAAD-6C6C525E7BE6}" presName="sibTrans" presStyleLbl="node1" presStyleIdx="0" presStyleCnt="2"/>
      <dgm:spPr/>
    </dgm:pt>
    <dgm:pt modelId="{97AA1AA1-5B87-E742-829D-52577A5236B2}" type="pres">
      <dgm:prSet presAssocID="{05E56137-629B-9247-9E77-E44C88596206}" presName="dummy" presStyleCnt="0"/>
      <dgm:spPr/>
    </dgm:pt>
    <dgm:pt modelId="{F69329DC-66CC-F547-88D3-EA91134A35CC}" type="pres">
      <dgm:prSet presAssocID="{05E56137-629B-9247-9E77-E44C88596206}" presName="node" presStyleLbl="revTx" presStyleIdx="1" presStyleCnt="2">
        <dgm:presLayoutVars>
          <dgm:bulletEnabled val="1"/>
        </dgm:presLayoutVars>
      </dgm:prSet>
      <dgm:spPr/>
    </dgm:pt>
    <dgm:pt modelId="{0C996640-DCE4-CC42-815C-B9B05F147C31}" type="pres">
      <dgm:prSet presAssocID="{4C9AE6BD-3727-1E48-8132-CAE93BE842CF}" presName="sibTrans" presStyleLbl="node1" presStyleIdx="1" presStyleCnt="2"/>
      <dgm:spPr/>
    </dgm:pt>
  </dgm:ptLst>
  <dgm:cxnLst>
    <dgm:cxn modelId="{25086F2C-4FB2-0649-90B1-FADF06D88087}" srcId="{97F0C40F-B891-5F4C-861A-21AB4035DEF8}" destId="{0CBEE75F-74BC-AB4D-BA32-69F200B5467E}" srcOrd="0" destOrd="0" parTransId="{50A9D160-53D2-9C4B-9CC2-27F6251C1282}" sibTransId="{8628E83F-A14B-E948-AAAD-6C6C525E7BE6}"/>
    <dgm:cxn modelId="{EC91BC5E-0F2D-4BEF-8883-A644E50AA5EA}" type="presOf" srcId="{8628E83F-A14B-E948-AAAD-6C6C525E7BE6}" destId="{10C6F4E3-FD6E-184F-B6A0-635B22BAB80A}" srcOrd="0" destOrd="0" presId="urn:microsoft.com/office/officeart/2005/8/layout/cycle1"/>
    <dgm:cxn modelId="{C195B899-D013-CA41-A39C-27AE8E797B40}" srcId="{97F0C40F-B891-5F4C-861A-21AB4035DEF8}" destId="{05E56137-629B-9247-9E77-E44C88596206}" srcOrd="1" destOrd="0" parTransId="{B4B0FF22-45C2-834D-A2EB-9D527A931CCF}" sibTransId="{4C9AE6BD-3727-1E48-8132-CAE93BE842CF}"/>
    <dgm:cxn modelId="{25D9D9B1-9932-CE4D-9853-1D091D0BBB13}" type="presOf" srcId="{97F0C40F-B891-5F4C-861A-21AB4035DEF8}" destId="{98A07785-685A-794F-909B-2705689B0BAD}" srcOrd="0" destOrd="0" presId="urn:microsoft.com/office/officeart/2005/8/layout/cycle1"/>
    <dgm:cxn modelId="{EEF6D6B5-1B4A-4E4B-8785-AEA6F1F7D5B4}" type="presOf" srcId="{4C9AE6BD-3727-1E48-8132-CAE93BE842CF}" destId="{0C996640-DCE4-CC42-815C-B9B05F147C31}" srcOrd="0" destOrd="0" presId="urn:microsoft.com/office/officeart/2005/8/layout/cycle1"/>
    <dgm:cxn modelId="{E64064DC-F113-42C4-A51D-9B4CC01578D9}" type="presOf" srcId="{0CBEE75F-74BC-AB4D-BA32-69F200B5467E}" destId="{885871FC-F727-564D-86D7-A338A80E1AB6}" srcOrd="0" destOrd="0" presId="urn:microsoft.com/office/officeart/2005/8/layout/cycle1"/>
    <dgm:cxn modelId="{857E40EC-63EF-4294-9598-7BF401B842BD}" type="presOf" srcId="{05E56137-629B-9247-9E77-E44C88596206}" destId="{F69329DC-66CC-F547-88D3-EA91134A35CC}" srcOrd="0" destOrd="0" presId="urn:microsoft.com/office/officeart/2005/8/layout/cycle1"/>
    <dgm:cxn modelId="{130B69F6-6F43-469C-AF4D-B615C8DE2DEB}" type="presParOf" srcId="{98A07785-685A-794F-909B-2705689B0BAD}" destId="{B9450257-3B57-3F48-8B28-242D0AEF9B12}" srcOrd="0" destOrd="0" presId="urn:microsoft.com/office/officeart/2005/8/layout/cycle1"/>
    <dgm:cxn modelId="{B7A0BB5D-4ECD-4702-9726-087FB24C7C7C}" type="presParOf" srcId="{98A07785-685A-794F-909B-2705689B0BAD}" destId="{885871FC-F727-564D-86D7-A338A80E1AB6}" srcOrd="1" destOrd="0" presId="urn:microsoft.com/office/officeart/2005/8/layout/cycle1"/>
    <dgm:cxn modelId="{9C071D51-60FE-4673-9591-17372AE70105}" type="presParOf" srcId="{98A07785-685A-794F-909B-2705689B0BAD}" destId="{10C6F4E3-FD6E-184F-B6A0-635B22BAB80A}" srcOrd="2" destOrd="0" presId="urn:microsoft.com/office/officeart/2005/8/layout/cycle1"/>
    <dgm:cxn modelId="{787C2DDF-0650-4B56-BB3E-3753C6026625}" type="presParOf" srcId="{98A07785-685A-794F-909B-2705689B0BAD}" destId="{97AA1AA1-5B87-E742-829D-52577A5236B2}" srcOrd="3" destOrd="0" presId="urn:microsoft.com/office/officeart/2005/8/layout/cycle1"/>
    <dgm:cxn modelId="{DA25B79A-DEB9-435B-8F90-788BA8188D12}" type="presParOf" srcId="{98A07785-685A-794F-909B-2705689B0BAD}" destId="{F69329DC-66CC-F547-88D3-EA91134A35CC}" srcOrd="4" destOrd="0" presId="urn:microsoft.com/office/officeart/2005/8/layout/cycle1"/>
    <dgm:cxn modelId="{031AA307-D014-48DA-A18E-0D75626A41D5}" type="presParOf" srcId="{98A07785-685A-794F-909B-2705689B0BAD}" destId="{0C996640-DCE4-CC42-815C-B9B05F147C31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871FC-F727-564D-86D7-A338A80E1AB6}">
      <dsp:nvSpPr>
        <dsp:cNvPr id="0" name=""/>
        <dsp:cNvSpPr/>
      </dsp:nvSpPr>
      <dsp:spPr>
        <a:xfrm>
          <a:off x="6564622" y="2158578"/>
          <a:ext cx="7278140" cy="4096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/>
            <a:t>  Mental 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/>
            <a:t>Health</a:t>
          </a:r>
        </a:p>
      </dsp:txBody>
      <dsp:txXfrm>
        <a:off x="6564622" y="2158578"/>
        <a:ext cx="7278140" cy="4096137"/>
      </dsp:txXfrm>
    </dsp:sp>
    <dsp:sp modelId="{10C6F4E3-FD6E-184F-B6A0-635B22BAB80A}">
      <dsp:nvSpPr>
        <dsp:cNvPr id="0" name=""/>
        <dsp:cNvSpPr/>
      </dsp:nvSpPr>
      <dsp:spPr>
        <a:xfrm>
          <a:off x="2648190" y="-3758"/>
          <a:ext cx="8420811" cy="8420811"/>
        </a:xfrm>
        <a:prstGeom prst="circularArrow">
          <a:avLst>
            <a:gd name="adj1" fmla="val 9485"/>
            <a:gd name="adj2" fmla="val 685192"/>
            <a:gd name="adj3" fmla="val 7849622"/>
            <a:gd name="adj4" fmla="val 2265186"/>
            <a:gd name="adj5" fmla="val 11066"/>
          </a:avLst>
        </a:prstGeom>
        <a:solidFill>
          <a:srgbClr val="E782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329DC-66CC-F547-88D3-EA91134A35CC}">
      <dsp:nvSpPr>
        <dsp:cNvPr id="0" name=""/>
        <dsp:cNvSpPr/>
      </dsp:nvSpPr>
      <dsp:spPr>
        <a:xfrm>
          <a:off x="1465430" y="2158578"/>
          <a:ext cx="4096137" cy="4096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/>
            <a:t>College</a:t>
          </a:r>
          <a:r>
            <a:rPr lang="en-US" sz="5400" kern="1200">
              <a:latin typeface="Calibri" panose="020F0502020204030204"/>
            </a:rPr>
            <a:t> Success</a:t>
          </a:r>
        </a:p>
      </dsp:txBody>
      <dsp:txXfrm>
        <a:off x="1465430" y="2158578"/>
        <a:ext cx="4096137" cy="4096137"/>
      </dsp:txXfrm>
    </dsp:sp>
    <dsp:sp modelId="{0C996640-DCE4-CC42-815C-B9B05F147C31}">
      <dsp:nvSpPr>
        <dsp:cNvPr id="0" name=""/>
        <dsp:cNvSpPr/>
      </dsp:nvSpPr>
      <dsp:spPr>
        <a:xfrm>
          <a:off x="2648190" y="-3758"/>
          <a:ext cx="8420811" cy="8420811"/>
        </a:xfrm>
        <a:prstGeom prst="circularArrow">
          <a:avLst>
            <a:gd name="adj1" fmla="val 9485"/>
            <a:gd name="adj2" fmla="val 685192"/>
            <a:gd name="adj3" fmla="val 18649622"/>
            <a:gd name="adj4" fmla="val 13065186"/>
            <a:gd name="adj5" fmla="val 11066"/>
          </a:avLst>
        </a:prstGeom>
        <a:solidFill>
          <a:srgbClr val="E782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A97BF-8D22-1240-AC47-15F8B39165B6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85DE3-26FF-8140-B615-F148FC8A3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08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8BC1B-5A2F-8D44-B5E5-A2DA62790C4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7348C-2300-A440-9F6C-C4DBA532B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167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Refer to Matt (3-5 minutes)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7348C-2300-A440-9F6C-C4DBA532BF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9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 a two-way relationship between MH and academic success.  Mental health problems can hinder academic success.  And, likewise, being a college student and the pressures that come with that can worsen mental health. </a:t>
            </a:r>
          </a:p>
          <a:p>
            <a:r>
              <a:rPr lang="en-US"/>
              <a:t>At the same time, feelings of success and belonging in college, can improve mental health and an overall sense of wellbeing.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7348C-2300-A440-9F6C-C4DBA532BF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3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F65651E-5297-7642-BE5E-D3BFF7F830E4}"/>
              </a:ext>
            </a:extLst>
          </p:cNvPr>
          <p:cNvSpPr/>
          <p:nvPr userDrawn="1"/>
        </p:nvSpPr>
        <p:spPr>
          <a:xfrm>
            <a:off x="-99391" y="-87269"/>
            <a:ext cx="24569529" cy="435773"/>
          </a:xfrm>
          <a:prstGeom prst="rect">
            <a:avLst/>
          </a:prstGeom>
          <a:solidFill>
            <a:srgbClr val="143B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52D541-7DF0-894A-9CE5-5A45D6643FF6}"/>
              </a:ext>
            </a:extLst>
          </p:cNvPr>
          <p:cNvSpPr/>
          <p:nvPr userDrawn="1"/>
        </p:nvSpPr>
        <p:spPr>
          <a:xfrm flipV="1">
            <a:off x="-99392" y="-127700"/>
            <a:ext cx="24569529" cy="13843700"/>
          </a:xfrm>
          <a:prstGeom prst="rect">
            <a:avLst/>
          </a:prstGeom>
          <a:gradFill flip="none" rotWithShape="1">
            <a:gsLst>
              <a:gs pos="0">
                <a:srgbClr val="E78200"/>
              </a:gs>
              <a:gs pos="100000">
                <a:srgbClr val="B4572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5165623"/>
            <a:ext cx="14013936" cy="1324345"/>
          </a:xfrm>
        </p:spPr>
        <p:txBody>
          <a:bodyPr/>
          <a:lstStyle>
            <a:lvl1pPr algn="l">
              <a:defRPr b="1" i="0">
                <a:solidFill>
                  <a:srgbClr val="143B75"/>
                </a:solidFill>
                <a:latin typeface="Adelle PE" panose="0200050306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39" y="6578565"/>
            <a:ext cx="12344162" cy="920595"/>
          </a:xfr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pres Thin" panose="02000402030000020004" pitchFamily="2" charset="77"/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175FD97-9FC0-014F-B09B-21C35C6C15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8274042"/>
            <a:ext cx="2179637" cy="132434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pres Thin" panose="02000402030000020004" pitchFamily="2" charset="77"/>
              </a:defRPr>
            </a:lvl1pPr>
            <a:lvl2pPr marL="1088639" indent="0" algn="ctr">
              <a:buNone/>
              <a:defRPr sz="1800"/>
            </a:lvl2pPr>
            <a:lvl3pPr marL="2177278" indent="0" algn="ctr">
              <a:buNone/>
              <a:defRPr sz="1800"/>
            </a:lvl3pPr>
            <a:lvl4pPr marL="3265917" indent="0" algn="ctr">
              <a:buNone/>
              <a:defRPr sz="1800"/>
            </a:lvl4pPr>
            <a:lvl5pPr marL="4354556" indent="0" algn="ctr">
              <a:buNone/>
              <a:defRPr sz="1800"/>
            </a:lvl5pPr>
          </a:lstStyle>
          <a:p>
            <a:pPr lvl="0"/>
            <a:r>
              <a:rPr lang="en-US"/>
              <a:t>Presenter’s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04733D-6F9B-7C4F-8D8F-8EEEB7F981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17302386" y="-789538"/>
            <a:ext cx="12465050" cy="15526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D362A-52BF-724C-8426-4557AB67C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3194613"/>
            <a:ext cx="6345807" cy="14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5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956121"/>
            <a:ext cx="24387175" cy="4901879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Drag your picture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19358" y="7129493"/>
            <a:ext cx="21948458" cy="2286000"/>
          </a:xfrm>
        </p:spPr>
        <p:txBody>
          <a:bodyPr/>
          <a:lstStyle>
            <a:lvl1pPr>
              <a:defRPr b="1" i="0">
                <a:solidFill>
                  <a:srgbClr val="143B75"/>
                </a:solidFill>
                <a:latin typeface="Adelle PE" panose="02000503060000020004" pitchFamily="2" charset="77"/>
              </a:defRPr>
            </a:lvl1pPr>
          </a:lstStyle>
          <a:p>
            <a:r>
              <a:rPr lang="en-US"/>
              <a:t>Click to Edit Content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358" y="9525000"/>
            <a:ext cx="21948458" cy="35052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pres Thin" panose="02000402030000020004" pitchFamily="2" charset="77"/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Content</a:t>
            </a:r>
          </a:p>
        </p:txBody>
      </p:sp>
    </p:spTree>
    <p:extLst>
      <p:ext uri="{BB962C8B-B14F-4D97-AF65-F5344CB8AC3E}">
        <p14:creationId xmlns:p14="http://schemas.microsoft.com/office/powerpoint/2010/main" val="235648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for 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35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5942365" y="3786899"/>
            <a:ext cx="6615643" cy="715822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9039" y="2072206"/>
            <a:ext cx="20729098" cy="1075881"/>
          </a:xfrm>
        </p:spPr>
        <p:txBody>
          <a:bodyPr>
            <a:noAutofit/>
          </a:bodyPr>
          <a:lstStyle>
            <a:lvl1pPr marL="0" indent="0" algn="ctr">
              <a:buNone/>
              <a:defRPr sz="3100"/>
            </a:lvl1pPr>
          </a:lstStyle>
          <a:p>
            <a:r>
              <a:rPr lang="en-US"/>
              <a:t>Subhead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5A83F-F734-FF4A-A086-A0BFEE89DC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9037" y="3786899"/>
            <a:ext cx="13526919" cy="71589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FBEDB-FC41-254B-A7CF-23FC7A3E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44127"/>
            <a:ext cx="21948458" cy="13655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996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C2C52A-9978-7E48-AEEC-CC83C0769BDF}"/>
              </a:ext>
            </a:extLst>
          </p:cNvPr>
          <p:cNvSpPr/>
          <p:nvPr userDrawn="1"/>
        </p:nvSpPr>
        <p:spPr>
          <a:xfrm>
            <a:off x="-99391" y="-87269"/>
            <a:ext cx="24569529" cy="435773"/>
          </a:xfrm>
          <a:prstGeom prst="rect">
            <a:avLst/>
          </a:prstGeom>
          <a:solidFill>
            <a:srgbClr val="143B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2A0CF-0098-3943-9DB6-6DCD4A8FD9AB}"/>
              </a:ext>
            </a:extLst>
          </p:cNvPr>
          <p:cNvSpPr/>
          <p:nvPr userDrawn="1"/>
        </p:nvSpPr>
        <p:spPr>
          <a:xfrm flipV="1">
            <a:off x="222462" y="-98963"/>
            <a:ext cx="2773864" cy="1916187"/>
          </a:xfrm>
          <a:prstGeom prst="rect">
            <a:avLst/>
          </a:prstGeom>
          <a:solidFill>
            <a:srgbClr val="E7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9AB572-F4F8-3D44-9DDC-488DE2EEDCA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1519" y="55400"/>
            <a:ext cx="2215973" cy="135474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1043150"/>
            <a:ext cx="21948458" cy="1792125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420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</p:sldLayoutIdLst>
  <p:hf hdr="0" ftr="0" dt="0"/>
  <p:txStyles>
    <p:titleStyle>
      <a:lvl1pPr algn="ctr" defTabSz="1088639" rtl="0" eaLnBrk="1" latinLnBrk="0" hangingPunct="1">
        <a:spcBef>
          <a:spcPct val="0"/>
        </a:spcBef>
        <a:buNone/>
        <a:defRPr sz="6700" b="1" i="0" kern="1200">
          <a:solidFill>
            <a:srgbClr val="143B75"/>
          </a:solidFill>
          <a:latin typeface="Adelle PE" panose="02000503060000020004" pitchFamily="2" charset="77"/>
          <a:ea typeface="+mj-ea"/>
          <a:cs typeface="Open Sans"/>
        </a:defRPr>
      </a:lvl1pPr>
    </p:titleStyle>
    <p:bodyStyle>
      <a:lvl1pPr marL="816479" indent="-816479" algn="l" defTabSz="1088639" rtl="0" eaLnBrk="1" latinLnBrk="0" hangingPunct="1">
        <a:spcBef>
          <a:spcPct val="20000"/>
        </a:spcBef>
        <a:buFont typeface="Arial"/>
        <a:buChar char="•"/>
        <a:defRPr sz="4800" b="0" i="0" kern="1200">
          <a:solidFill>
            <a:schemeClr val="tx1"/>
          </a:solidFill>
          <a:latin typeface="Apres Thin" panose="02000402030000020004" pitchFamily="2" charset="77"/>
          <a:ea typeface="+mn-ea"/>
          <a:cs typeface="Calibri Light" panose="020F0302020204030204" pitchFamily="34" charset="0"/>
        </a:defRPr>
      </a:lvl1pPr>
      <a:lvl2pPr marL="1769038" indent="-680399" algn="l" defTabSz="1088639" rtl="0" eaLnBrk="1" latinLnBrk="0" hangingPunct="1">
        <a:spcBef>
          <a:spcPct val="20000"/>
        </a:spcBef>
        <a:buFont typeface="Arial"/>
        <a:buChar char="–"/>
        <a:defRPr sz="4300" b="0" i="0" kern="1200">
          <a:solidFill>
            <a:schemeClr val="tx1"/>
          </a:solidFill>
          <a:latin typeface="Apres Thin" panose="02000402030000020004" pitchFamily="2" charset="77"/>
          <a:ea typeface="+mn-ea"/>
          <a:cs typeface="Calibri Light" panose="020F0302020204030204" pitchFamily="34" charset="0"/>
        </a:defRPr>
      </a:lvl2pPr>
      <a:lvl3pPr marL="2721597" indent="-544319" algn="l" defTabSz="1088639" rtl="0" eaLnBrk="1" latinLnBrk="0" hangingPunct="1">
        <a:spcBef>
          <a:spcPct val="20000"/>
        </a:spcBef>
        <a:buFont typeface="Arial"/>
        <a:buChar char="•"/>
        <a:defRPr sz="3800" b="0" i="0" kern="1200">
          <a:solidFill>
            <a:schemeClr val="tx1"/>
          </a:solidFill>
          <a:latin typeface="Apres Thin" panose="02000402030000020004" pitchFamily="2" charset="77"/>
          <a:ea typeface="+mn-ea"/>
          <a:cs typeface="Calibri Light" panose="020F0302020204030204" pitchFamily="34" charset="0"/>
        </a:defRPr>
      </a:lvl3pPr>
      <a:lvl4pPr marL="3810236" indent="-544319" algn="l" defTabSz="1088639" rtl="0" eaLnBrk="1" latinLnBrk="0" hangingPunct="1">
        <a:spcBef>
          <a:spcPct val="20000"/>
        </a:spcBef>
        <a:buFont typeface="Arial"/>
        <a:buChar char="–"/>
        <a:defRPr sz="3300" b="0" i="0" kern="1200">
          <a:solidFill>
            <a:schemeClr val="tx1"/>
          </a:solidFill>
          <a:latin typeface="Apres Thin" panose="02000402030000020004" pitchFamily="2" charset="77"/>
          <a:ea typeface="+mn-ea"/>
          <a:cs typeface="Calibri Light" panose="020F0302020204030204" pitchFamily="34" charset="0"/>
        </a:defRPr>
      </a:lvl4pPr>
      <a:lvl5pPr marL="4898875" indent="-544319" algn="l" defTabSz="1088639" rtl="0" eaLnBrk="1" latinLnBrk="0" hangingPunct="1">
        <a:spcBef>
          <a:spcPct val="20000"/>
        </a:spcBef>
        <a:buFont typeface="Arial"/>
        <a:buChar char="»"/>
        <a:defRPr sz="3300" b="0" i="0" kern="1200">
          <a:solidFill>
            <a:schemeClr val="tx1"/>
          </a:solidFill>
          <a:latin typeface="Apres Thin" panose="02000402030000020004" pitchFamily="2" charset="77"/>
          <a:ea typeface="+mn-ea"/>
          <a:cs typeface="Calibri Light" panose="020F0302020204030204" pitchFamily="34" charset="0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5B2C3F69-2A67-E14C-B560-1A8110F15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9038" y="5165623"/>
            <a:ext cx="19063014" cy="21098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Student Success for All Brains</a:t>
            </a: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314CD31C-2591-1640-9E9D-C413477BC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7757" y="6556278"/>
            <a:ext cx="15064270" cy="3122906"/>
          </a:xfrm>
        </p:spPr>
        <p:txBody>
          <a:bodyPr vert="horz" lIns="217728" tIns="108864" rIns="217728" bIns="108864" rtlCol="0" anchor="t">
            <a:noAutofit/>
          </a:bodyPr>
          <a:lstStyle/>
          <a:p>
            <a:endParaRPr lang="en-US"/>
          </a:p>
          <a:p>
            <a:endParaRPr lang="en-US"/>
          </a:p>
          <a:p>
            <a:r>
              <a:rPr lang="en-US" sz="5400">
                <a:latin typeface="Arial"/>
                <a:cs typeface="Arial"/>
              </a:rPr>
              <a:t>Dr. Rebecca Bonanno, Associate Professor and Student Mental Health Faculty Fellow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>
                <a:latin typeface="Arial"/>
                <a:cs typeface="Arial"/>
              </a:rPr>
              <a:t>Ms. Melissa </a:t>
            </a:r>
            <a:r>
              <a:rPr lang="en-US" sz="5400" err="1">
                <a:latin typeface="Arial"/>
                <a:cs typeface="Arial"/>
              </a:rPr>
              <a:t>Zgliczynski</a:t>
            </a:r>
            <a:r>
              <a:rPr lang="en-US" sz="5400">
                <a:latin typeface="Arial"/>
                <a:cs typeface="Arial"/>
              </a:rPr>
              <a:t>, Director, Accessibility Resources &amp; Services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55177" y="3761184"/>
            <a:ext cx="21667067" cy="9875053"/>
          </a:xfrm>
        </p:spPr>
        <p:txBody>
          <a:bodyPr vert="horz" lIns="217728" tIns="108864" rIns="217728" bIns="108864" rtlCol="0" anchor="t">
            <a:normAutofit/>
          </a:bodyPr>
          <a:lstStyle/>
          <a:p>
            <a:pPr marL="815975" indent="-815975" fontAlgn="base"/>
            <a:r>
              <a:rPr lang="en-US" sz="6000">
                <a:latin typeface="Arial"/>
                <a:cs typeface="Arial"/>
              </a:rPr>
              <a:t>Students who are not mentally, emotionally, and socially well are more likely to leave college and/or have poorer academic performance (ACE, APA, NASPA, 2014).​</a:t>
            </a:r>
          </a:p>
          <a:p>
            <a:pPr marL="0" indent="0" fontAlgn="base">
              <a:buNone/>
            </a:pPr>
            <a:endParaRPr lang="en-US" sz="6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975" indent="-815975" fontAlgn="base"/>
            <a:r>
              <a:rPr lang="en-US" sz="6000">
                <a:latin typeface="Arial"/>
                <a:cs typeface="Arial"/>
              </a:rPr>
              <a:t>According to Iowa State University data, the four top impediments to academic performance as reported by students include stress, sleep, depression, and anxiety (NCHA, 2019).</a:t>
            </a:r>
          </a:p>
          <a:p>
            <a:pPr marL="0" indent="0">
              <a:buNone/>
            </a:pP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and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1523411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9037" y="2071782"/>
            <a:ext cx="21667067" cy="10531035"/>
          </a:xfrm>
        </p:spPr>
        <p:txBody>
          <a:bodyPr>
            <a:normAutofit/>
          </a:bodyPr>
          <a:lstStyle/>
          <a:p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724" y="706197"/>
            <a:ext cx="21948458" cy="136558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and Student Success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F8E1D0F-0860-8748-88AD-D2CCF38166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456954"/>
              </p:ext>
            </p:extLst>
          </p:nvPr>
        </p:nvGraphicFramePr>
        <p:xfrm>
          <a:off x="4366939" y="3202168"/>
          <a:ext cx="15308194" cy="8413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2644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9037" y="2409712"/>
            <a:ext cx="21667067" cy="9517245"/>
          </a:xfrm>
        </p:spPr>
        <p:txBody>
          <a:bodyPr>
            <a:norm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The most common diagnosis</a:t>
            </a:r>
          </a:p>
          <a:p>
            <a:pPr lvl="1"/>
            <a:r>
              <a:rPr lang="en-US" sz="4900">
                <a:latin typeface="Arial" panose="020B0604020202020204" pitchFamily="34" charset="0"/>
                <a:cs typeface="Arial" panose="020B0604020202020204" pitchFamily="34" charset="0"/>
              </a:rPr>
              <a:t>In 2018, 63% of college students in the US experienced “overwhelming anxiety” in the past year (ACHA, 2018)</a:t>
            </a:r>
          </a:p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Can be generalized or situational</a:t>
            </a:r>
          </a:p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College can trigger</a:t>
            </a:r>
          </a:p>
          <a:p>
            <a:pPr lvl="1"/>
            <a:r>
              <a:rPr lang="en-US" sz="4900">
                <a:latin typeface="Arial" panose="020B0604020202020204" pitchFamily="34" charset="0"/>
                <a:cs typeface="Arial" panose="020B0604020202020204" pitchFamily="34" charset="0"/>
              </a:rPr>
              <a:t>academic anxiety</a:t>
            </a:r>
          </a:p>
          <a:p>
            <a:pPr lvl="1"/>
            <a:r>
              <a:rPr lang="en-US" sz="4900">
                <a:latin typeface="Arial" panose="020B0604020202020204" pitchFamily="34" charset="0"/>
                <a:cs typeface="Arial" panose="020B0604020202020204" pitchFamily="34" charset="0"/>
              </a:rPr>
              <a:t>fear of failure</a:t>
            </a:r>
          </a:p>
          <a:p>
            <a:pPr lvl="1"/>
            <a:r>
              <a:rPr lang="en-US" sz="4900">
                <a:latin typeface="Arial" panose="020B0604020202020204" pitchFamily="34" charset="0"/>
                <a:cs typeface="Arial" panose="020B0604020202020204" pitchFamily="34" charset="0"/>
              </a:rPr>
              <a:t>completing roles and responsibilities</a:t>
            </a:r>
          </a:p>
          <a:p>
            <a:pPr lvl="1"/>
            <a:r>
              <a:rPr lang="en-US" sz="4900">
                <a:latin typeface="Arial" panose="020B0604020202020204" pitchFamily="34" charset="0"/>
                <a:cs typeface="Arial" panose="020B0604020202020204" pitchFamily="34" charset="0"/>
              </a:rPr>
              <a:t>“trauma” from past educational experiences</a:t>
            </a:r>
          </a:p>
          <a:p>
            <a:pPr marL="0" indent="0">
              <a:buNone/>
            </a:pPr>
            <a:endParaRPr lang="en-US" sz="5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Anxiety in College Students</a:t>
            </a:r>
          </a:p>
        </p:txBody>
      </p:sp>
    </p:spTree>
    <p:extLst>
      <p:ext uri="{BB962C8B-B14F-4D97-AF65-F5344CB8AC3E}">
        <p14:creationId xmlns:p14="http://schemas.microsoft.com/office/powerpoint/2010/main" val="4244514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42762" y="3416127"/>
            <a:ext cx="21667067" cy="10063584"/>
          </a:xfrm>
        </p:spPr>
        <p:txBody>
          <a:bodyPr vert="horz" lIns="217728" tIns="108864" rIns="217728" bIns="108864" rtlCol="0" anchor="t">
            <a:noAutofit/>
          </a:bodyPr>
          <a:lstStyle/>
          <a:p>
            <a:pPr marL="815975" indent="-815975"/>
            <a:r>
              <a:rPr lang="en-US">
                <a:latin typeface="Arial"/>
                <a:cs typeface="Arial"/>
              </a:rPr>
              <a:t>Anxiety is often a precursor to depression</a:t>
            </a:r>
          </a:p>
          <a:p>
            <a:pPr marL="815975" indent="-815975"/>
            <a:r>
              <a:rPr lang="en-US">
                <a:latin typeface="Arial"/>
                <a:cs typeface="Arial"/>
              </a:rPr>
              <a:t>Not just sadness</a:t>
            </a:r>
          </a:p>
          <a:p>
            <a:pPr marL="1768475" lvl="1" indent="-680085"/>
            <a:r>
              <a:rPr lang="en-US" sz="4800">
                <a:latin typeface="Arial"/>
                <a:cs typeface="Arial"/>
              </a:rPr>
              <a:t>irritability</a:t>
            </a:r>
          </a:p>
          <a:p>
            <a:pPr marL="1768475" lvl="1" indent="-680085"/>
            <a:r>
              <a:rPr lang="en-US" sz="4800">
                <a:latin typeface="Arial"/>
                <a:cs typeface="Arial"/>
              </a:rPr>
              <a:t>sleep and appetite changes</a:t>
            </a:r>
          </a:p>
          <a:p>
            <a:pPr marL="1768475" lvl="1" indent="-680085"/>
            <a:r>
              <a:rPr lang="en-US" sz="4800">
                <a:latin typeface="Arial"/>
                <a:cs typeface="Arial"/>
              </a:rPr>
              <a:t>behavioral changes, i.e. angry outbursts, using food or substances to cope</a:t>
            </a:r>
          </a:p>
          <a:p>
            <a:pPr marL="815975" indent="-815975"/>
            <a:r>
              <a:rPr lang="en-US">
                <a:latin typeface="Arial"/>
                <a:cs typeface="Arial"/>
              </a:rPr>
              <a:t>College can trigger</a:t>
            </a:r>
          </a:p>
          <a:p>
            <a:pPr marL="1768475" lvl="1" indent="-680085"/>
            <a:r>
              <a:rPr lang="en-US">
                <a:latin typeface="Arial"/>
                <a:cs typeface="Arial"/>
              </a:rPr>
              <a:t>negative self-comparisons</a:t>
            </a:r>
          </a:p>
          <a:p>
            <a:pPr marL="1768475" lvl="1" indent="-680085"/>
            <a:r>
              <a:rPr lang="en-US">
                <a:latin typeface="Arial"/>
                <a:cs typeface="Arial"/>
              </a:rPr>
              <a:t>feelings of failure</a:t>
            </a:r>
          </a:p>
          <a:p>
            <a:pPr marL="1768475" lvl="1" indent="-680085"/>
            <a:r>
              <a:rPr lang="en-US">
                <a:latin typeface="Arial"/>
                <a:cs typeface="Arial"/>
              </a:rPr>
              <a:t>isolation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 in College Students</a:t>
            </a:r>
          </a:p>
        </p:txBody>
      </p:sp>
    </p:spTree>
    <p:extLst>
      <p:ext uri="{BB962C8B-B14F-4D97-AF65-F5344CB8AC3E}">
        <p14:creationId xmlns:p14="http://schemas.microsoft.com/office/powerpoint/2010/main" val="4010511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1846" y="3503016"/>
            <a:ext cx="21667067" cy="9517245"/>
          </a:xfrm>
        </p:spPr>
        <p:txBody>
          <a:bodyPr vert="horz" lIns="217728" tIns="108864" rIns="217728" bIns="108864" rtlCol="0" anchor="t">
            <a:normAutofit/>
          </a:bodyPr>
          <a:lstStyle/>
          <a:p>
            <a:pPr marL="815975" indent="-815975"/>
            <a:endParaRPr lang="en-US" sz="6000">
              <a:latin typeface="Arial"/>
              <a:cs typeface="Arial"/>
            </a:endParaRPr>
          </a:p>
          <a:p>
            <a:pPr marL="815975" indent="-815975"/>
            <a:r>
              <a:rPr lang="en-US" sz="6000">
                <a:latin typeface="Arial"/>
                <a:cs typeface="Arial"/>
              </a:rPr>
              <a:t>provide early intervention and treatment resources</a:t>
            </a:r>
          </a:p>
          <a:p>
            <a:pPr marL="815975" indent="-815975"/>
            <a:r>
              <a:rPr lang="en-US" sz="6000">
                <a:latin typeface="Arial"/>
                <a:cs typeface="Arial"/>
              </a:rPr>
              <a:t>allow for flexibility </a:t>
            </a:r>
            <a:endParaRPr lang="en-US" sz="6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975" indent="-815975"/>
            <a:r>
              <a:rPr lang="en-US" sz="6000">
                <a:latin typeface="Arial"/>
                <a:cs typeface="Arial"/>
              </a:rPr>
              <a:t>reduce stigma</a:t>
            </a:r>
          </a:p>
          <a:p>
            <a:pPr marL="815975" indent="-815975"/>
            <a:r>
              <a:rPr lang="en-US" sz="6000">
                <a:latin typeface="Arial"/>
                <a:cs typeface="Arial"/>
              </a:rPr>
              <a:t>promote wellbeing for </a:t>
            </a:r>
            <a:r>
              <a:rPr lang="en-US" sz="6000" u="sng">
                <a:latin typeface="Arial"/>
                <a:cs typeface="Arial"/>
              </a:rPr>
              <a:t>all students and employees</a:t>
            </a:r>
            <a:endParaRPr lang="en-US" sz="6000">
              <a:latin typeface="Arial"/>
              <a:cs typeface="Arial"/>
            </a:endParaRPr>
          </a:p>
          <a:p>
            <a:pPr marL="1088390" lvl="1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438" y="328510"/>
            <a:ext cx="21948458" cy="317450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Colleges Can Do to Help</a:t>
            </a:r>
          </a:p>
        </p:txBody>
      </p:sp>
    </p:spTree>
    <p:extLst>
      <p:ext uri="{BB962C8B-B14F-4D97-AF65-F5344CB8AC3E}">
        <p14:creationId xmlns:p14="http://schemas.microsoft.com/office/powerpoint/2010/main" val="3547995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9037" y="3786898"/>
            <a:ext cx="21667067" cy="9349981"/>
          </a:xfrm>
        </p:spPr>
        <p:txBody>
          <a:bodyPr/>
          <a:lstStyle/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Get support</a:t>
            </a:r>
          </a:p>
          <a:p>
            <a:pPr lvl="1"/>
            <a:r>
              <a:rPr lang="en-US" sz="5100"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</a:p>
          <a:p>
            <a:pPr lvl="1"/>
            <a:r>
              <a:rPr lang="en-US" sz="5100">
                <a:latin typeface="Arial" panose="020B0604020202020204" pitchFamily="34" charset="0"/>
                <a:cs typeface="Arial" panose="020B0604020202020204" pitchFamily="34" charset="0"/>
              </a:rPr>
              <a:t>peers</a:t>
            </a:r>
          </a:p>
          <a:p>
            <a:pPr lvl="1"/>
            <a:r>
              <a:rPr lang="en-US" sz="5100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</a:p>
          <a:p>
            <a:r>
              <a:rPr lang="en-US" sz="5600">
                <a:latin typeface="Arial" panose="020B0604020202020204" pitchFamily="34" charset="0"/>
                <a:cs typeface="Arial" panose="020B0604020202020204" pitchFamily="34" charset="0"/>
              </a:rPr>
              <a:t>Get connected</a:t>
            </a:r>
          </a:p>
          <a:p>
            <a:pPr lvl="1"/>
            <a:r>
              <a:rPr lang="en-US" sz="5100">
                <a:latin typeface="Arial" panose="020B0604020202020204" pitchFamily="34" charset="0"/>
                <a:cs typeface="Arial" panose="020B0604020202020204" pitchFamily="34" charset="0"/>
              </a:rPr>
              <a:t>hobbies and recreation with others</a:t>
            </a:r>
          </a:p>
          <a:p>
            <a:pPr lvl="1"/>
            <a:r>
              <a:rPr lang="en-US" sz="5100">
                <a:latin typeface="Arial" panose="020B0604020202020204" pitchFamily="34" charset="0"/>
                <a:cs typeface="Arial" panose="020B0604020202020204" pitchFamily="34" charset="0"/>
              </a:rPr>
              <a:t>college or community groups</a:t>
            </a:r>
          </a:p>
          <a:p>
            <a:pPr lvl="1"/>
            <a:r>
              <a:rPr lang="en-US" sz="5100">
                <a:latin typeface="Arial" panose="020B0604020202020204" pitchFamily="34" charset="0"/>
                <a:cs typeface="Arial" panose="020B0604020202020204" pitchFamily="34" charset="0"/>
              </a:rPr>
              <a:t>study partners or groups</a:t>
            </a:r>
          </a:p>
          <a:p>
            <a:pPr lvl="1"/>
            <a:endParaRPr lang="en-US" sz="5100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665" y="1600718"/>
            <a:ext cx="21948458" cy="18382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Students can Help Themselves</a:t>
            </a:r>
          </a:p>
        </p:txBody>
      </p:sp>
    </p:spTree>
    <p:extLst>
      <p:ext uri="{BB962C8B-B14F-4D97-AF65-F5344CB8AC3E}">
        <p14:creationId xmlns:p14="http://schemas.microsoft.com/office/powerpoint/2010/main" val="1120367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98969" y="3506449"/>
            <a:ext cx="10378473" cy="10223032"/>
          </a:xfrm>
        </p:spPr>
        <p:txBody>
          <a:bodyPr vert="horz" lIns="217728" tIns="108864" rIns="217728" bIns="108864" rtlCol="0" anchor="t">
            <a:noAutofit/>
          </a:bodyPr>
          <a:lstStyle/>
          <a:p>
            <a:pPr marL="815975" indent="-815975"/>
            <a:r>
              <a:rPr lang="en-US" sz="6000">
                <a:latin typeface="Arial"/>
                <a:cs typeface="Calibri Light"/>
              </a:rPr>
              <a:t>Academic Support</a:t>
            </a:r>
            <a:endParaRPr lang="en-US" sz="6000">
              <a:latin typeface="Arial"/>
            </a:endParaRP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Student Success and Development</a:t>
            </a:r>
            <a:endParaRPr lang="en-US" sz="6000">
              <a:latin typeface="Arial"/>
            </a:endParaRP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Graduate Student Services</a:t>
            </a: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Basic Needs</a:t>
            </a:r>
          </a:p>
          <a:p>
            <a:pPr marL="815975" indent="-815975"/>
            <a:endParaRPr lang="en-US" sz="6000">
              <a:latin typeface="Arial"/>
            </a:endParaRPr>
          </a:p>
          <a:p>
            <a:pPr marL="815975" indent="-815975"/>
            <a:endParaRPr lang="en-US">
              <a:latin typeface="Apres Thin" panose="0200040203000002000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College Resources &amp; Referrals</a:t>
            </a: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404DC-ADBD-4CC7-BB9D-3BE78DCEE8D0}"/>
              </a:ext>
            </a:extLst>
          </p:cNvPr>
          <p:cNvSpPr txBox="1"/>
          <p:nvPr/>
        </p:nvSpPr>
        <p:spPr>
          <a:xfrm>
            <a:off x="13459677" y="3495585"/>
            <a:ext cx="9316303" cy="77713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15975" indent="-815975">
              <a:spcBef>
                <a:spcPct val="20000"/>
              </a:spcBef>
              <a:buFont typeface="Arial"/>
              <a:buChar char="•"/>
            </a:pPr>
            <a:r>
              <a:rPr lang="en-US" sz="6000">
                <a:latin typeface="Arial"/>
                <a:cs typeface="Arial"/>
              </a:rPr>
              <a:t>1 Stop Student Services</a:t>
            </a:r>
            <a:endParaRPr lang="en-US" sz="6000">
              <a:latin typeface="Arial"/>
              <a:ea typeface="+mn-lt"/>
              <a:cs typeface="+mn-lt"/>
            </a:endParaRPr>
          </a:p>
          <a:p>
            <a:pPr marL="815975" indent="-815975">
              <a:spcBef>
                <a:spcPct val="20000"/>
              </a:spcBef>
              <a:buFont typeface="Arial"/>
              <a:buChar char="•"/>
            </a:pPr>
            <a:r>
              <a:rPr lang="en-US" sz="6000">
                <a:latin typeface="Arial"/>
                <a:cs typeface="Arial"/>
              </a:rPr>
              <a:t>Student Academic Services</a:t>
            </a:r>
            <a:endParaRPr lang="en-US" sz="6000">
              <a:latin typeface="Arial"/>
              <a:ea typeface="+mn-lt"/>
              <a:cs typeface="+mn-lt"/>
            </a:endParaRPr>
          </a:p>
          <a:p>
            <a:pPr marL="815975" indent="-815975">
              <a:spcBef>
                <a:spcPct val="20000"/>
              </a:spcBef>
              <a:buFont typeface="Arial"/>
              <a:buChar char="•"/>
            </a:pPr>
            <a:r>
              <a:rPr lang="en-US" sz="6000">
                <a:latin typeface="Arial"/>
                <a:cs typeface="Arial"/>
              </a:rPr>
              <a:t>Accessibility Resources and Services</a:t>
            </a:r>
            <a:endParaRPr lang="en-US" sz="6000">
              <a:latin typeface="Arial"/>
              <a:ea typeface="+mn-lt"/>
              <a:cs typeface="+mn-lt"/>
            </a:endParaRPr>
          </a:p>
          <a:p>
            <a:pPr marL="815975" indent="-815975">
              <a:spcBef>
                <a:spcPct val="20000"/>
              </a:spcBef>
              <a:buFont typeface="Arial"/>
              <a:buChar char="•"/>
            </a:pPr>
            <a:r>
              <a:rPr lang="en-US" sz="6000">
                <a:latin typeface="Arial"/>
                <a:cs typeface="Arial"/>
              </a:rPr>
              <a:t>Text-based support: text "Got5" to 741741</a:t>
            </a:r>
            <a:endParaRPr lang="en-US" sz="6000">
              <a:latin typeface="Arial"/>
              <a:ea typeface="+mn-lt"/>
              <a:cs typeface="+mn-lt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21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9037" y="2409712"/>
            <a:ext cx="21667067" cy="9318462"/>
          </a:xfrm>
        </p:spPr>
        <p:txBody>
          <a:bodyPr vert="horz" lIns="217728" tIns="108864" rIns="217728" bIns="108864" rtlCol="0" anchor="t">
            <a:normAutofit/>
          </a:bodyPr>
          <a:lstStyle/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>
                <a:solidFill>
                  <a:schemeClr val="tx1"/>
                </a:solidFill>
                <a:latin typeface="Arial"/>
                <a:cs typeface="Arial"/>
              </a:rPr>
              <a:t>Questions &amp; Discussion</a:t>
            </a:r>
            <a:endParaRPr lang="en-US" sz="7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Sticky notes with question marks">
            <a:extLst>
              <a:ext uri="{FF2B5EF4-FFF2-40B4-BE49-F238E27FC236}">
                <a16:creationId xmlns:a16="http://schemas.microsoft.com/office/drawing/2014/main" id="{73BCC84E-FFB1-42D3-83A0-AC403BC92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651" y="3997571"/>
            <a:ext cx="9918655" cy="66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21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E21BA3B-8576-4C3D-AABF-DF997A9BF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647" y="2233343"/>
            <a:ext cx="19624773" cy="108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6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9037" y="3786899"/>
            <a:ext cx="21667067" cy="7158914"/>
          </a:xfrm>
        </p:spPr>
        <p:txBody>
          <a:bodyPr vert="horz" lIns="217728" tIns="108864" rIns="217728" bIns="108864" rtlCol="0" anchor="t">
            <a:normAutofit/>
          </a:bodyPr>
          <a:lstStyle/>
          <a:p>
            <a:pPr marL="815975" indent="-815975"/>
            <a:r>
              <a:rPr lang="en-US" sz="6800">
                <a:latin typeface="Arial"/>
                <a:cs typeface="Arial"/>
              </a:rPr>
              <a:t>Hidden or invisible disabilities</a:t>
            </a:r>
            <a:endParaRPr lang="en-US" sz="6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975" indent="-815975"/>
            <a:r>
              <a:rPr lang="en-US" sz="6800">
                <a:latin typeface="Arial"/>
                <a:cs typeface="Arial"/>
              </a:rPr>
              <a:t>Technology tools</a:t>
            </a:r>
            <a:endParaRPr lang="en-US" sz="6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975" indent="-815975"/>
            <a:r>
              <a:rPr lang="en-US" sz="6800">
                <a:latin typeface="Arial"/>
                <a:cs typeface="Arial"/>
              </a:rPr>
              <a:t>Mental health and student success</a:t>
            </a:r>
            <a:endParaRPr lang="en-US" sz="6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975" indent="-815975"/>
            <a:r>
              <a:rPr lang="en-US" sz="6800">
                <a:latin typeface="Arial"/>
                <a:cs typeface="Arial"/>
              </a:rPr>
              <a:t>Strategies for colleges and for students</a:t>
            </a:r>
            <a:endParaRPr lang="en-US" sz="6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975" indent="-815975"/>
            <a:r>
              <a:rPr lang="en-US" sz="6800">
                <a:latin typeface="Arial"/>
                <a:cs typeface="Arial"/>
              </a:rPr>
              <a:t>College resources </a:t>
            </a:r>
          </a:p>
          <a:p>
            <a:pPr marL="0" indent="0">
              <a:buNone/>
            </a:pPr>
            <a:endParaRPr lang="en-US" sz="6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975" indent="-815975"/>
            <a:endParaRPr lang="en-US" sz="6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6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we will cover:</a:t>
            </a:r>
            <a:endParaRPr lang="en-US" sz="7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03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9037" y="3786898"/>
            <a:ext cx="21667067" cy="8279206"/>
          </a:xfrm>
        </p:spPr>
        <p:txBody>
          <a:bodyPr vert="horz" lIns="217728" tIns="108864" rIns="217728" bIns="108864" rtlCol="0" anchor="t">
            <a:noAutofit/>
          </a:bodyPr>
          <a:lstStyle/>
          <a:p>
            <a:pPr marL="815975" indent="-815975"/>
            <a:r>
              <a:rPr lang="en-US" sz="6000">
                <a:latin typeface="Arial"/>
                <a:cs typeface="Calibri Light"/>
              </a:rPr>
              <a:t>Our mission is to offer all ESC students with disabilities an equal opportunity for success in their college experience</a:t>
            </a:r>
            <a:endParaRPr lang="en-US" sz="6000">
              <a:latin typeface="Arial"/>
            </a:endParaRP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We do this by ensuring that reasonable accommodations are determined and implemented in an appropriate manner</a:t>
            </a: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We operate under the framework of Section 504 of the 1973 Rehabilitation Act and the Americans with Disabilities Act (ADA)</a:t>
            </a:r>
          </a:p>
          <a:p>
            <a:pPr marL="0" indent="0">
              <a:buNone/>
            </a:pPr>
            <a:endParaRPr lang="en-US" sz="6000">
              <a:latin typeface="Apres Thin"/>
            </a:endParaRPr>
          </a:p>
          <a:p>
            <a:pPr marL="815975" indent="-815975"/>
            <a:endParaRPr lang="en-US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44127"/>
            <a:ext cx="21948458" cy="2350323"/>
          </a:xfrm>
        </p:spPr>
        <p:txBody>
          <a:bodyPr>
            <a:normAutofit/>
          </a:bodyPr>
          <a:lstStyle/>
          <a:p>
            <a:r>
              <a:rPr lang="en-US" sz="7200">
                <a:solidFill>
                  <a:schemeClr val="tx1"/>
                </a:solidFill>
                <a:latin typeface="Arial"/>
                <a:cs typeface="Arial"/>
              </a:rPr>
              <a:t>Office of Accessibility Resources &amp; Services</a:t>
            </a:r>
            <a:endParaRPr lang="en-US" sz="7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63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9037" y="2409712"/>
            <a:ext cx="21667067" cy="10650305"/>
          </a:xfrm>
        </p:spPr>
        <p:txBody>
          <a:bodyPr vert="horz" lIns="217728" tIns="108864" rIns="217728" bIns="108864" rtlCol="0" anchor="t">
            <a:normAutofit lnSpcReduction="10000"/>
          </a:bodyPr>
          <a:lstStyle/>
          <a:p>
            <a:pPr marL="815975" indent="-815975"/>
            <a:r>
              <a:rPr lang="en-US" sz="6000">
                <a:latin typeface="Arial"/>
                <a:cs typeface="Calibri Light"/>
              </a:rPr>
              <a:t>The majority (over 75%) of the students we work with have hidden or invisible disabilities</a:t>
            </a:r>
            <a:endParaRPr lang="en-US" sz="6000"/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Learning disabilities (dyslexia), ADHD, Depression, and Anxiety</a:t>
            </a: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4% - 8% of SUNY Empire students self-identify as having a disability</a:t>
            </a:r>
            <a:endParaRPr lang="en-US" sz="6000">
              <a:latin typeface="Arial"/>
            </a:endParaRP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National numbers suggest 20-25% of college students have a disability but less than half self-identify</a:t>
            </a:r>
          </a:p>
          <a:p>
            <a:pPr marL="1768475" lvl="1" indent="-680085"/>
            <a:r>
              <a:rPr lang="en-US" sz="5500">
                <a:latin typeface="Arial"/>
                <a:cs typeface="Calibri Light"/>
              </a:rPr>
              <a:t>Stigma</a:t>
            </a:r>
          </a:p>
          <a:p>
            <a:pPr marL="1768475" lvl="1" indent="-680085"/>
            <a:r>
              <a:rPr lang="en-US" sz="5500">
                <a:latin typeface="Arial"/>
                <a:cs typeface="Calibri Light"/>
              </a:rPr>
              <a:t>Do not feel they need accommodations</a:t>
            </a:r>
            <a:endParaRPr lang="en-US" sz="5500">
              <a:latin typeface="Arial"/>
            </a:endParaRPr>
          </a:p>
          <a:p>
            <a:pPr marL="1768475" lvl="1" indent="-680085"/>
            <a:r>
              <a:rPr lang="en-US" sz="5500">
                <a:latin typeface="Arial"/>
                <a:cs typeface="Calibri Light"/>
              </a:rPr>
              <a:t>Unaware of the request for accommodations process</a:t>
            </a:r>
            <a:endParaRPr lang="en-US" sz="550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800">
                <a:solidFill>
                  <a:schemeClr val="tx1"/>
                </a:solidFill>
                <a:latin typeface="Arial"/>
                <a:cs typeface="Arial"/>
              </a:rPr>
              <a:t>Hidden or Invisible Disabilities</a:t>
            </a:r>
            <a:endParaRPr lang="en-US" sz="6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73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35240" y="3419570"/>
            <a:ext cx="21667067" cy="8488018"/>
          </a:xfrm>
        </p:spPr>
        <p:txBody>
          <a:bodyPr vert="horz" lIns="217728" tIns="108864" rIns="217728" bIns="108864" rtlCol="0" anchor="t">
            <a:normAutofit/>
          </a:bodyPr>
          <a:lstStyle/>
          <a:p>
            <a:pPr marL="815975" indent="-815975"/>
            <a:r>
              <a:rPr lang="en-US" sz="6000">
                <a:latin typeface="Arial"/>
                <a:cs typeface="Calibri Light"/>
              </a:rPr>
              <a:t>What are your strengths?</a:t>
            </a: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What has worked in the past?</a:t>
            </a: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Goals, setting expectations </a:t>
            </a:r>
            <a:endParaRPr lang="en-US" sz="600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44127"/>
            <a:ext cx="21948458" cy="2350323"/>
          </a:xfrm>
        </p:spPr>
        <p:txBody>
          <a:bodyPr>
            <a:normAutofit/>
          </a:bodyPr>
          <a:lstStyle/>
          <a:p>
            <a:r>
              <a:rPr lang="en-US" sz="7200">
                <a:solidFill>
                  <a:schemeClr val="tx1"/>
                </a:solidFill>
                <a:latin typeface="Arial"/>
                <a:cs typeface="Arial"/>
              </a:rPr>
              <a:t>Utilizing Strengths to Overcome Challenges</a:t>
            </a:r>
            <a:endParaRPr lang="en-US" sz="7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Books on a briefcase">
            <a:extLst>
              <a:ext uri="{FF2B5EF4-FFF2-40B4-BE49-F238E27FC236}">
                <a16:creationId xmlns:a16="http://schemas.microsoft.com/office/drawing/2014/main" id="{48DBA5BB-66F6-45B6-9DF9-2C21D9132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760" y="5846037"/>
            <a:ext cx="8193245" cy="579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4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35240" y="3419570"/>
            <a:ext cx="21667067" cy="8488018"/>
          </a:xfrm>
        </p:spPr>
        <p:txBody>
          <a:bodyPr vert="horz" lIns="217728" tIns="108864" rIns="217728" bIns="108864" rtlCol="0" anchor="t">
            <a:normAutofit/>
          </a:bodyPr>
          <a:lstStyle/>
          <a:p>
            <a:pPr marL="815975" indent="-815975"/>
            <a:r>
              <a:rPr lang="en-US" sz="6000">
                <a:latin typeface="Arial"/>
                <a:cs typeface="Calibri Light"/>
              </a:rPr>
              <a:t>Dictation</a:t>
            </a: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Text-to-speech</a:t>
            </a: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Grammar</a:t>
            </a:r>
            <a:endParaRPr lang="en-US" sz="6000">
              <a:latin typeface="Arial"/>
            </a:endParaRP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Time Management</a:t>
            </a:r>
          </a:p>
          <a:p>
            <a:pPr marL="0" indent="0">
              <a:buNone/>
            </a:pPr>
            <a:endParaRPr lang="en-US" sz="600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44127"/>
            <a:ext cx="21948458" cy="2350323"/>
          </a:xfrm>
        </p:spPr>
        <p:txBody>
          <a:bodyPr>
            <a:normAutofit/>
          </a:bodyPr>
          <a:lstStyle/>
          <a:p>
            <a:r>
              <a:rPr lang="en-US" sz="7200">
                <a:solidFill>
                  <a:schemeClr val="tx1"/>
                </a:solidFill>
                <a:latin typeface="Arial"/>
                <a:cs typeface="Arial"/>
              </a:rPr>
              <a:t>Technology Tools</a:t>
            </a:r>
            <a:endParaRPr lang="en-US" sz="7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Person using a tablet as a technology example">
            <a:extLst>
              <a:ext uri="{FF2B5EF4-FFF2-40B4-BE49-F238E27FC236}">
                <a16:creationId xmlns:a16="http://schemas.microsoft.com/office/drawing/2014/main" id="{A3EB0565-95D2-40FF-9F05-60BAED2A2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620" y="4419600"/>
            <a:ext cx="7526837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35240" y="3419570"/>
            <a:ext cx="21667067" cy="8488018"/>
          </a:xfrm>
        </p:spPr>
        <p:txBody>
          <a:bodyPr vert="horz" lIns="217728" tIns="108864" rIns="217728" bIns="108864" rtlCol="0" anchor="t">
            <a:normAutofit/>
          </a:bodyPr>
          <a:lstStyle/>
          <a:p>
            <a:pPr marL="815975" indent="-815975"/>
            <a:r>
              <a:rPr lang="en-US">
                <a:latin typeface="Arial"/>
                <a:cs typeface="Calibri Light"/>
              </a:rPr>
              <a:t>For those who can articulate their ideas best verbally</a:t>
            </a:r>
          </a:p>
          <a:p>
            <a:pPr marL="815975" indent="-815975"/>
            <a:r>
              <a:rPr lang="en-US">
                <a:latin typeface="Arial"/>
                <a:cs typeface="Calibri Light"/>
              </a:rPr>
              <a:t>Can help "get your thoughts down"</a:t>
            </a:r>
            <a:endParaRPr lang="en-US">
              <a:latin typeface="Arial"/>
            </a:endParaRPr>
          </a:p>
          <a:p>
            <a:pPr marL="815975" indent="-815975"/>
            <a:r>
              <a:rPr lang="en-US">
                <a:latin typeface="Arial"/>
                <a:cs typeface="Calibri Light"/>
              </a:rPr>
              <a:t>Give commands such as "period, new paragraph, comma"</a:t>
            </a:r>
          </a:p>
          <a:p>
            <a:pPr marL="815975" indent="-815975"/>
            <a:r>
              <a:rPr lang="en-US">
                <a:latin typeface="Arial"/>
                <a:cs typeface="Calibri Light"/>
              </a:rPr>
              <a:t>Examples include Google Voice Typing, Window built-in dictation, Dragon Anywhere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44127"/>
            <a:ext cx="21948458" cy="2350323"/>
          </a:xfrm>
        </p:spPr>
        <p:txBody>
          <a:bodyPr>
            <a:normAutofit/>
          </a:bodyPr>
          <a:lstStyle/>
          <a:p>
            <a:r>
              <a:rPr lang="en-US" sz="7200">
                <a:solidFill>
                  <a:schemeClr val="tx1"/>
                </a:solidFill>
                <a:latin typeface="Arial"/>
                <a:cs typeface="Arial"/>
              </a:rPr>
              <a:t>Dictation Tools</a:t>
            </a:r>
            <a:endParaRPr lang="en-US" sz="7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A pair of black headphones">
            <a:extLst>
              <a:ext uri="{FF2B5EF4-FFF2-40B4-BE49-F238E27FC236}">
                <a16:creationId xmlns:a16="http://schemas.microsoft.com/office/drawing/2014/main" id="{1CA68E42-BAC9-47CB-9C1E-17EABA9C8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289" y="8018585"/>
            <a:ext cx="5088477" cy="5040923"/>
          </a:xfrm>
          <a:prstGeom prst="rect">
            <a:avLst/>
          </a:prstGeom>
        </p:spPr>
      </p:pic>
      <p:pic>
        <p:nvPicPr>
          <p:cNvPr id="4" name="Picture 5" descr="A variety of punctuation such as question mark, comma and exclamation point">
            <a:extLst>
              <a:ext uri="{FF2B5EF4-FFF2-40B4-BE49-F238E27FC236}">
                <a16:creationId xmlns:a16="http://schemas.microsoft.com/office/drawing/2014/main" id="{8DDDF42B-4328-45B4-9341-263B02DD5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312" y="7644927"/>
            <a:ext cx="6378182" cy="50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7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35240" y="3419570"/>
            <a:ext cx="21667067" cy="8488018"/>
          </a:xfrm>
        </p:spPr>
        <p:txBody>
          <a:bodyPr vert="horz" lIns="217728" tIns="108864" rIns="217728" bIns="108864" rtlCol="0" anchor="t">
            <a:normAutofit/>
          </a:bodyPr>
          <a:lstStyle/>
          <a:p>
            <a:pPr marL="815975" indent="-815975"/>
            <a:r>
              <a:rPr lang="en-US">
                <a:latin typeface="Arial"/>
                <a:cs typeface="Calibri Light"/>
              </a:rPr>
              <a:t>Allows information to be heard as well as read</a:t>
            </a:r>
          </a:p>
          <a:p>
            <a:pPr marL="815975" indent="-815975"/>
            <a:r>
              <a:rPr lang="en-US">
                <a:latin typeface="Arial"/>
                <a:cs typeface="Calibri Light"/>
              </a:rPr>
              <a:t>Options include online readers, free/low-cost software, and apps</a:t>
            </a:r>
          </a:p>
          <a:p>
            <a:pPr marL="815975" indent="-815975"/>
            <a:r>
              <a:rPr lang="en-US">
                <a:latin typeface="Arial"/>
                <a:cs typeface="Calibri Light"/>
              </a:rPr>
              <a:t>Examples include Natural Reader, Speechify, Adobe PDF Read Out Loud, Windows built-in Narrator</a:t>
            </a:r>
          </a:p>
          <a:p>
            <a:pPr marL="0" indent="0">
              <a:buNone/>
            </a:pPr>
            <a:endParaRPr lang="en-US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44127"/>
            <a:ext cx="21948458" cy="2350323"/>
          </a:xfrm>
        </p:spPr>
        <p:txBody>
          <a:bodyPr>
            <a:normAutofit/>
          </a:bodyPr>
          <a:lstStyle/>
          <a:p>
            <a:r>
              <a:rPr lang="en-US" sz="7200">
                <a:solidFill>
                  <a:schemeClr val="tx1"/>
                </a:solidFill>
                <a:latin typeface="Arial"/>
                <a:cs typeface="Arial"/>
              </a:rPr>
              <a:t>Text-to-Speech Tools</a:t>
            </a:r>
            <a:endParaRPr lang="en-US" sz="7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Two phones with conversation bubbles">
            <a:extLst>
              <a:ext uri="{FF2B5EF4-FFF2-40B4-BE49-F238E27FC236}">
                <a16:creationId xmlns:a16="http://schemas.microsoft.com/office/drawing/2014/main" id="{E5B778C4-4F33-4036-9BE1-885537B2B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286" y="7115009"/>
            <a:ext cx="9824859" cy="56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2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35240" y="3419570"/>
            <a:ext cx="21667067" cy="8488018"/>
          </a:xfrm>
        </p:spPr>
        <p:txBody>
          <a:bodyPr vert="horz" lIns="217728" tIns="108864" rIns="217728" bIns="108864" rtlCol="0" anchor="t">
            <a:normAutofit/>
          </a:bodyPr>
          <a:lstStyle/>
          <a:p>
            <a:pPr marL="815975" indent="-815975"/>
            <a:r>
              <a:rPr lang="en-US" sz="6000">
                <a:latin typeface="Arial"/>
                <a:cs typeface="Calibri Light"/>
              </a:rPr>
              <a:t>Can be low tech or high tech</a:t>
            </a: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Planners, calendars, reminders, timers</a:t>
            </a: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Finding what works best for the individual</a:t>
            </a:r>
          </a:p>
          <a:p>
            <a:pPr marL="815975" indent="-815975"/>
            <a:r>
              <a:rPr lang="en-US" sz="6000">
                <a:latin typeface="Arial"/>
                <a:cs typeface="Calibri Light"/>
              </a:rPr>
              <a:t>Time management apps: Rescue Time, Remember the Milk, Evernote, </a:t>
            </a:r>
            <a:r>
              <a:rPr lang="en-US" sz="6000" err="1">
                <a:latin typeface="Arial"/>
                <a:cs typeface="Calibri Light"/>
              </a:rPr>
              <a:t>Todoist</a:t>
            </a:r>
            <a:r>
              <a:rPr lang="en-US" sz="6000">
                <a:latin typeface="Arial"/>
                <a:cs typeface="Calibri Light"/>
              </a:rPr>
              <a:t>, </a:t>
            </a:r>
            <a:r>
              <a:rPr lang="en-US" sz="6000" err="1">
                <a:latin typeface="Arial"/>
                <a:cs typeface="Calibri Light"/>
              </a:rPr>
              <a:t>MyLifeOrganized</a:t>
            </a:r>
            <a:r>
              <a:rPr lang="en-US" sz="6000">
                <a:latin typeface="Arial"/>
                <a:cs typeface="Calibri Light"/>
              </a:rPr>
              <a:t> (MLO), and many more</a:t>
            </a:r>
            <a:endParaRPr lang="en-US" sz="600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44127"/>
            <a:ext cx="21948458" cy="2350323"/>
          </a:xfrm>
        </p:spPr>
        <p:txBody>
          <a:bodyPr>
            <a:normAutofit/>
          </a:bodyPr>
          <a:lstStyle/>
          <a:p>
            <a:r>
              <a:rPr lang="en-US" sz="7200">
                <a:solidFill>
                  <a:schemeClr val="tx1"/>
                </a:solidFill>
                <a:latin typeface="Arial"/>
                <a:cs typeface="Arial"/>
              </a:rPr>
              <a:t>Time Management</a:t>
            </a:r>
            <a:endParaRPr lang="en-US" sz="720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02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C Blue">
      <a:dk1>
        <a:srgbClr val="000000"/>
      </a:dk1>
      <a:lt1>
        <a:srgbClr val="FFFFFF"/>
      </a:lt1>
      <a:dk2>
        <a:srgbClr val="797979"/>
      </a:dk2>
      <a:lt2>
        <a:srgbClr val="4D6F96"/>
      </a:lt2>
      <a:accent1>
        <a:srgbClr val="8AB147"/>
      </a:accent1>
      <a:accent2>
        <a:srgbClr val="216BA9"/>
      </a:accent2>
      <a:accent3>
        <a:srgbClr val="212F3F"/>
      </a:accent3>
      <a:accent4>
        <a:srgbClr val="4D6F96"/>
      </a:accent4>
      <a:accent5>
        <a:srgbClr val="22C199"/>
      </a:accent5>
      <a:accent6>
        <a:srgbClr val="B1B1B1"/>
      </a:accent6>
      <a:hlink>
        <a:srgbClr val="216BA9"/>
      </a:hlink>
      <a:folHlink>
        <a:srgbClr val="22C1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5a10789-b804-40bf-8cc3-c27acf49d61b">3DK7PUSKFSPZ-546829584-1988</_dlc_DocId>
    <_dlc_DocIdUrl xmlns="d5a10789-b804-40bf-8cc3-c27acf49d61b">
      <Url>https://sunyesc.sharepoint.com/oem/create/_layouts/15/DocIdRedir.aspx?ID=3DK7PUSKFSPZ-546829584-1988</Url>
      <Description>3DK7PUSKFSPZ-546829584-1988</Description>
    </_dlc_DocIdUrl>
    <TaxCatchAll xmlns="d5a10789-b804-40bf-8cc3-c27acf49d61b"/>
    <nf2239a475454a67bce9ee3593754a34 xmlns="d5a10789-b804-40bf-8cc3-c27acf49d61b">
      <Terms xmlns="http://schemas.microsoft.com/office/infopath/2007/PartnerControls"/>
    </nf2239a475454a67bce9ee3593754a34>
    <e972fc761a104d68955bab199fcc2b0d xmlns="d5a10789-b804-40bf-8cc3-c27acf49d61b">
      <Terms xmlns="http://schemas.microsoft.com/office/infopath/2007/PartnerControls"/>
    </e972fc761a104d68955bab199fcc2b0d>
    <he8a2e5ff8a541f59c55b9dcc2130db2 xmlns="d5a10789-b804-40bf-8cc3-c27acf49d61b">
      <Terms xmlns="http://schemas.microsoft.com/office/infopath/2007/PartnerControls"/>
    </he8a2e5ff8a541f59c55b9dcc2130db2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D6467625D58841B1B7F4A09EBE6A06" ma:contentTypeVersion="547" ma:contentTypeDescription="Create a new document." ma:contentTypeScope="" ma:versionID="3da4f8044b4ea4655597e6a34c165d0d">
  <xsd:schema xmlns:xsd="http://www.w3.org/2001/XMLSchema" xmlns:xs="http://www.w3.org/2001/XMLSchema" xmlns:p="http://schemas.microsoft.com/office/2006/metadata/properties" xmlns:ns2="d5a10789-b804-40bf-8cc3-c27acf49d61b" xmlns:ns3="2c0fbcc7-99f7-4660-913b-fe49e2e1716b" targetNamespace="http://schemas.microsoft.com/office/2006/metadata/properties" ma:root="true" ma:fieldsID="ac566d8e1d93d01c6516dd1fdc1f7807" ns2:_="" ns3:_="">
    <xsd:import namespace="d5a10789-b804-40bf-8cc3-c27acf49d61b"/>
    <xsd:import namespace="2c0fbcc7-99f7-4660-913b-fe49e2e1716b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e972fc761a104d68955bab199fcc2b0d" minOccurs="0"/>
                <xsd:element ref="ns2:he8a2e5ff8a541f59c55b9dcc2130db2" minOccurs="0"/>
                <xsd:element ref="ns2:nf2239a475454a67bce9ee3593754a34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10789-b804-40bf-8cc3-c27acf49d61b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f223548d-c4ce-4c1d-8bc5-e6799b0e8d9d}" ma:internalName="TaxCatchAll" ma:showField="CatchAllData" ma:web="d5a10789-b804-40bf-8cc3-c27acf49d6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f223548d-c4ce-4c1d-8bc5-e6799b0e8d9d}" ma:internalName="TaxCatchAllLabel" ma:readOnly="true" ma:showField="CatchAllDataLabel" ma:web="d5a10789-b804-40bf-8cc3-c27acf49d6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972fc761a104d68955bab199fcc2b0d" ma:index="10" nillable="true" ma:taxonomy="true" ma:internalName="e972fc761a104d68955bab199fcc2b0d" ma:taxonomyFieldName="College_x0020_Locations" ma:displayName="College Locations" ma:default="" ma:fieldId="{e972fc76-1a10-4d68-955b-ab199fcc2b0d}" ma:taxonomyMulti="true" ma:sspId="e9c9f540-5a5c-4896-a00c-e06d910893a1" ma:termSetId="74a1be6e-db7a-4743-b3d5-3b089f10f40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e8a2e5ff8a541f59c55b9dcc2130db2" ma:index="12" nillable="true" ma:taxonomy="true" ma:internalName="he8a2e5ff8a541f59c55b9dcc2130db2" ma:taxonomyFieldName="College_x0020_Keywords" ma:displayName="College Keywords" ma:default="" ma:fieldId="{1e8a2e5f-f8a5-41f5-9c55-b9dcc2130db2}" ma:taxonomyMulti="true" ma:sspId="e9c9f540-5a5c-4896-a00c-e06d910893a1" ma:termSetId="c588ba2d-4c9f-4d9d-b2a9-1ed1d13344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f2239a475454a67bce9ee3593754a34" ma:index="14" nillable="true" ma:taxonomy="true" ma:internalName="nf2239a475454a67bce9ee3593754a34" ma:taxonomyFieldName="Custom_x0020_Keywords" ma:displayName="Custom Keywords" ma:default="" ma:fieldId="{7f2239a4-7545-4a67-bce9-ee3593754a34}" ma:taxonomyMulti="true" ma:sspId="e9c9f540-5a5c-4896-a00c-e06d910893a1" ma:termSetId="5551eee6-b739-4eec-8179-6b8a7a184f2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_dlc_DocId" ma:index="1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fbcc7-99f7-4660-913b-fe49e2e171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25" nillable="true" ma:displayName="Tags" ma:internalName="MediaServiceAutoTags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2F3FBDD-415E-40CE-BCEC-7953E417ACEC}">
  <ds:schemaRefs>
    <ds:schemaRef ds:uri="2c0fbcc7-99f7-4660-913b-fe49e2e1716b"/>
    <ds:schemaRef ds:uri="d5a10789-b804-40bf-8cc3-c27acf49d6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4C93284-7708-480C-B036-D278E1E84EEB}">
  <ds:schemaRefs>
    <ds:schemaRef ds:uri="2c0fbcc7-99f7-4660-913b-fe49e2e1716b"/>
    <ds:schemaRef ds:uri="d5a10789-b804-40bf-8cc3-c27acf49d6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5E7897F-9A7E-4870-8C7E-E09B54B2695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77859E8-912D-4CAC-BFBA-80DACEA670F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Student Success for All Brains</vt:lpstr>
      <vt:lpstr>Today we will cover:</vt:lpstr>
      <vt:lpstr>Office of Accessibility Resources &amp; Services</vt:lpstr>
      <vt:lpstr>Hidden or Invisible Disabilities</vt:lpstr>
      <vt:lpstr>Utilizing Strengths to Overcome Challenges</vt:lpstr>
      <vt:lpstr>Technology Tools</vt:lpstr>
      <vt:lpstr>Dictation Tools</vt:lpstr>
      <vt:lpstr>Text-to-Speech Tools</vt:lpstr>
      <vt:lpstr>Time Management</vt:lpstr>
      <vt:lpstr>Mental Health and Student Success</vt:lpstr>
      <vt:lpstr>Mental Health and Student Success</vt:lpstr>
      <vt:lpstr>Anxiety in College Students</vt:lpstr>
      <vt:lpstr>Depression in College Students</vt:lpstr>
      <vt:lpstr>What Colleges Can Do to Help</vt:lpstr>
      <vt:lpstr>How Students can Help Themselves</vt:lpstr>
      <vt:lpstr>College Resources &amp; Referrals</vt:lpstr>
      <vt:lpstr>Questions &amp; Discussion</vt:lpstr>
      <vt:lpstr>PowerPoint Presentation</vt:lpstr>
    </vt:vector>
  </TitlesOfParts>
  <Manager/>
  <Company>Louis Twelve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Louis Twelve</dc:creator>
  <cp:keywords/>
  <dc:description/>
  <cp:revision>2</cp:revision>
  <cp:lastPrinted>2019-10-15T14:38:23Z</cp:lastPrinted>
  <dcterms:created xsi:type="dcterms:W3CDTF">2014-12-07T06:26:28Z</dcterms:created>
  <dcterms:modified xsi:type="dcterms:W3CDTF">2022-03-24T17:48:01Z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0x01010067D6467625D58841B1B7F4A09EBE6A06</vt:lpwstr>
  </property>
  <property fmtid="{D5CDD505-2E9C-101B-9397-08002B2CF9AE}" pid="3" name="_dlc_DocIdItemGuid">
    <vt:lpwstr>da68751c-da91-4deb-8130-b6552bf61f96</vt:lpwstr>
  </property>
  <property fmtid="{D5CDD505-2E9C-101B-9397-08002B2CF9AE}" pid="4" name="College Keywords">
    <vt:lpwstr/>
  </property>
  <property fmtid="{D5CDD505-2E9C-101B-9397-08002B2CF9AE}" pid="5" name="College Locations">
    <vt:lpwstr/>
  </property>
  <property fmtid="{D5CDD505-2E9C-101B-9397-08002B2CF9AE}" pid="6" name="Custom Keywords">
    <vt:lpwstr/>
  </property>
</Properties>
</file>